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7620000" cy="1016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0" autoAdjust="0"/>
    <p:restoredTop sz="98504" autoAdjust="0"/>
  </p:normalViewPr>
  <p:slideViewPr>
    <p:cSldViewPr>
      <p:cViewPr>
        <p:scale>
          <a:sx n="50" d="100"/>
          <a:sy n="50" d="100"/>
        </p:scale>
        <p:origin x="-492" y="-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690E55A-BFF3-4286-BC6E-FC870E201445}" type="datetimeFigureOut">
              <a:rPr lang="en-ZW"/>
              <a:pPr>
                <a:defRPr/>
              </a:pPr>
              <a:t>4/17/2012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ZW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ZW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DB24A3A-A406-46F3-A48C-FC0FAB21B58D}" type="slidenum">
              <a:rPr lang="en-ZW"/>
              <a:pPr>
                <a:defRPr/>
              </a:pPr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83734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3155952"/>
            <a:ext cx="6477000" cy="2178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757334"/>
            <a:ext cx="5334000" cy="259715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D6E4C-25C2-4E2C-81EC-6D4B83FFF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0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9DE0-A2EE-45A4-B4DE-6F195B1FB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47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29250" y="901700"/>
            <a:ext cx="1619250" cy="8130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901700"/>
            <a:ext cx="4743450" cy="8130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CEE5B-18AE-46F9-A868-50EE43C0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8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F961E-E009-43D0-AADC-E5250ED0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17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456" y="6527801"/>
            <a:ext cx="6477000" cy="2019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456" y="4305301"/>
            <a:ext cx="6477000" cy="22225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174FD-1488-4F43-9D4D-0EFDDDCA5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4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933700"/>
            <a:ext cx="3181350" cy="60981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933700"/>
            <a:ext cx="3181350" cy="60981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0B666-039D-4516-9F95-359178AB5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5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06400"/>
            <a:ext cx="6858000" cy="169333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73300"/>
            <a:ext cx="3367088" cy="9482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221567"/>
            <a:ext cx="3367088" cy="5854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723" y="2273300"/>
            <a:ext cx="3368278" cy="9482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723" y="3221567"/>
            <a:ext cx="3368278" cy="5854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132E0-AD2B-4E50-B706-5FFAAD616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0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D17A-FBF7-4FE4-8D87-4A55C663E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5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4265-9D8D-4FBA-96E4-B1FB351E7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8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404285"/>
            <a:ext cx="2507456" cy="17208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8944" y="404285"/>
            <a:ext cx="4260056" cy="86719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2125134"/>
            <a:ext cx="2507456" cy="69511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13C3A-8A48-4D12-B6C6-352ACD92A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5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044" y="7112000"/>
            <a:ext cx="4572000" cy="8403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93044" y="908051"/>
            <a:ext cx="457200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3044" y="7952317"/>
            <a:ext cx="4572000" cy="11916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A06E3-7D9E-4F82-947A-BAF3035DA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901700"/>
            <a:ext cx="64770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933700"/>
            <a:ext cx="6477000" cy="609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1500" y="9256713"/>
            <a:ext cx="1589088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01913" y="9256713"/>
            <a:ext cx="2416175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61000" y="9256713"/>
            <a:ext cx="1589088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E902AE-5FDE-4EDA-A85D-3D0A945D3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2.avi"/><Relationship Id="rId7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5" Type="http://schemas.microsoft.com/office/2007/relationships/media" Target="../media/media3.avi"/><Relationship Id="rId10" Type="http://schemas.openxmlformats.org/officeDocument/2006/relationships/image" Target="../media/image17.png"/><Relationship Id="rId4" Type="http://schemas.openxmlformats.org/officeDocument/2006/relationships/video" Target="../media/media2.avi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56187"/>
            <a:ext cx="7366000" cy="2855147"/>
          </a:xfrm>
        </p:spPr>
        <p:txBody>
          <a:bodyPr>
            <a:normAutofit/>
          </a:bodyPr>
          <a:lstStyle/>
          <a:p>
            <a:r>
              <a:rPr lang="en-ZW" b="1" dirty="0" smtClean="0"/>
              <a:t>Chapter 7</a:t>
            </a:r>
            <a:br>
              <a:rPr lang="en-ZW" b="1" dirty="0" smtClean="0"/>
            </a:br>
            <a:r>
              <a:rPr lang="en-ZW" b="1" dirty="0" smtClean="0"/>
              <a:t>Section 1: </a:t>
            </a:r>
            <a:r>
              <a:rPr lang="en-ZW" i="1" dirty="0" smtClean="0"/>
              <a:t>n</a:t>
            </a:r>
            <a:r>
              <a:rPr lang="en-ZW" dirty="0" smtClean="0"/>
              <a:t>th Roots and Rational Exponents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9025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738" y="457200"/>
            <a:ext cx="6740525" cy="159385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300" b="1" smtClean="0">
                <a:solidFill>
                  <a:srgbClr val="000000"/>
                </a:solidFill>
                <a:latin typeface="Arial" charset="0"/>
              </a:rPr>
              <a:t>SOLVE EQUATUIONS USING </a:t>
            </a:r>
            <a:r>
              <a:rPr lang="en-US" sz="3300" b="1" i="1" smtClean="0">
                <a:solidFill>
                  <a:srgbClr val="000000"/>
                </a:solidFill>
                <a:latin typeface="Arial" charset="0"/>
              </a:rPr>
              <a:t>nth ROOTS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4648200" y="6887803"/>
            <a:ext cx="2514600" cy="73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2500" dirty="0">
                <a:solidFill>
                  <a:srgbClr val="FF0000"/>
                </a:solidFill>
                <a:latin typeface="Arial" charset="0"/>
              </a:rPr>
              <a:t>HW: </a:t>
            </a:r>
            <a:r>
              <a:rPr lang="en-US" sz="2500" dirty="0" smtClean="0">
                <a:solidFill>
                  <a:srgbClr val="FF0000"/>
                </a:solidFill>
                <a:latin typeface="Arial" charset="0"/>
              </a:rPr>
              <a:t>7.1#15-66x3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</a:pPr>
            <a:endParaRPr lang="en-US" sz="25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98463" y="3700463"/>
            <a:ext cx="302895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16. 4x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5</a:t>
            </a:r>
            <a:r>
              <a:rPr lang="en-US" sz="2700">
                <a:solidFill>
                  <a:srgbClr val="000000"/>
                </a:solidFill>
                <a:latin typeface="Arial" charset="0"/>
              </a:rPr>
              <a:t> = 128</a:t>
            </a:r>
            <a:endParaRPr lang="en-US"/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17. x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2700">
                <a:solidFill>
                  <a:srgbClr val="000000"/>
                </a:solidFill>
                <a:latin typeface="Arial" charset="0"/>
              </a:rPr>
              <a:t> = 64</a:t>
            </a:r>
            <a:endParaRPr lang="en-US"/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18. ½x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5</a:t>
            </a:r>
            <a:r>
              <a:rPr lang="en-US" sz="2700">
                <a:solidFill>
                  <a:srgbClr val="000000"/>
                </a:solidFill>
                <a:latin typeface="Arial" charset="0"/>
              </a:rPr>
              <a:t> = 512</a:t>
            </a:r>
            <a:endParaRPr lang="en-US"/>
          </a:p>
          <a:p>
            <a:pPr eaLnBrk="1" hangingPunct="1">
              <a:lnSpc>
                <a:spcPct val="95000"/>
              </a:lnSpc>
            </a:pPr>
            <a:endParaRPr lang="en-US" sz="27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738" y="457200"/>
            <a:ext cx="6740525" cy="159385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700" b="1" smtClean="0">
                <a:solidFill>
                  <a:srgbClr val="000000"/>
                </a:solidFill>
                <a:latin typeface="Arial" charset="0"/>
              </a:rPr>
              <a:t>VOCABULARY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651000"/>
            <a:ext cx="6019800" cy="1752600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500" dirty="0" smtClean="0">
                <a:solidFill>
                  <a:srgbClr val="000000"/>
                </a:solidFill>
              </a:rPr>
              <a:t>2 is a cube root of 8 because 2</a:t>
            </a:r>
            <a:r>
              <a:rPr lang="en-US" sz="2500" baseline="30000" dirty="0" smtClean="0">
                <a:solidFill>
                  <a:srgbClr val="000000"/>
                </a:solidFill>
              </a:rPr>
              <a:t>3</a:t>
            </a:r>
            <a:r>
              <a:rPr lang="en-US" sz="2500" dirty="0" smtClean="0">
                <a:solidFill>
                  <a:srgbClr val="000000"/>
                </a:solidFill>
              </a:rPr>
              <a:t> = 8.</a:t>
            </a:r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500" dirty="0" smtClean="0">
                <a:solidFill>
                  <a:srgbClr val="000000"/>
                </a:solidFill>
              </a:rPr>
              <a:t>In general, for an integer </a:t>
            </a:r>
            <a:r>
              <a:rPr lang="en-US" sz="2500" i="1" dirty="0" smtClean="0">
                <a:solidFill>
                  <a:srgbClr val="000000"/>
                </a:solidFill>
              </a:rPr>
              <a:t>n greater than 1,</a:t>
            </a:r>
            <a:endParaRPr lang="en-US" dirty="0" smtClean="0"/>
          </a:p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500" i="1" dirty="0" smtClean="0">
                <a:solidFill>
                  <a:srgbClr val="000000"/>
                </a:solidFill>
              </a:rPr>
              <a:t>if </a:t>
            </a:r>
            <a:r>
              <a:rPr lang="en-US" sz="2500" i="1" dirty="0" err="1" smtClean="0">
                <a:solidFill>
                  <a:srgbClr val="000000"/>
                </a:solidFill>
              </a:rPr>
              <a:t>b</a:t>
            </a:r>
            <a:r>
              <a:rPr lang="en-US" sz="2500" i="1" baseline="30000" dirty="0" err="1" smtClean="0">
                <a:solidFill>
                  <a:srgbClr val="000000"/>
                </a:solidFill>
              </a:rPr>
              <a:t>n</a:t>
            </a:r>
            <a:r>
              <a:rPr lang="en-US" sz="2500" i="1" dirty="0" smtClean="0">
                <a:solidFill>
                  <a:srgbClr val="000000"/>
                </a:solidFill>
              </a:rPr>
              <a:t> = a, then b is an </a:t>
            </a:r>
            <a:r>
              <a:rPr lang="en-US" sz="2500" b="1" i="1" u="sng" dirty="0" smtClean="0">
                <a:solidFill>
                  <a:srgbClr val="FF0000"/>
                </a:solidFill>
              </a:rPr>
              <a:t>nth root of a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8738" y="3860800"/>
            <a:ext cx="7502525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sz="2700" i="1">
                <a:solidFill>
                  <a:srgbClr val="000000"/>
                </a:solidFill>
                <a:latin typeface="Arial" charset="0"/>
              </a:rPr>
              <a:t>nth root of a is written as </a:t>
            </a:r>
            <a:endParaRPr lang="en-US"/>
          </a:p>
          <a:p>
            <a:pPr algn="ctr" eaLnBrk="1" hangingPunct="1">
              <a:lnSpc>
                <a:spcPct val="95000"/>
              </a:lnSpc>
            </a:pPr>
            <a:endParaRPr lang="en-US" sz="2700" i="1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endParaRPr lang="en-US" sz="2700" i="1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en-US" sz="2700" i="1">
                <a:solidFill>
                  <a:srgbClr val="000000"/>
                </a:solidFill>
                <a:latin typeface="Arial" charset="0"/>
              </a:rPr>
              <a:t>where n is the </a:t>
            </a:r>
            <a:r>
              <a:rPr lang="en-US" sz="2700" b="1" i="1" u="sng">
                <a:solidFill>
                  <a:srgbClr val="FF0000"/>
                </a:solidFill>
                <a:latin typeface="Arial" charset="0"/>
              </a:rPr>
              <a:t>index of a radical</a:t>
            </a:r>
            <a:r>
              <a:rPr lang="en-US" sz="2700" b="1" i="1" u="sng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43400" y="4262141"/>
                <a:ext cx="1371600" cy="776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44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4400" b="0" i="1" smtClean="0">
                              <a:latin typeface="Cambria Math"/>
                            </a:rPr>
                            <m:t>𝑛</m:t>
                          </m:r>
                        </m:deg>
                        <m:e>
                          <m:r>
                            <a:rPr lang="en-US" sz="4400" b="0" i="1" smtClean="0">
                              <a:latin typeface="Cambria Math"/>
                            </a:rPr>
                            <m:t>𝑎</m:t>
                          </m:r>
                        </m:e>
                      </m:ra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4262141"/>
                <a:ext cx="1371600" cy="7768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8738" y="457200"/>
            <a:ext cx="7502525" cy="1593850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</a:pPr>
            <a:r>
              <a:rPr lang="en-US" sz="3300" b="1" smtClean="0">
                <a:solidFill>
                  <a:srgbClr val="000000"/>
                </a:solidFill>
                <a:latin typeface="Arial" charset="0"/>
              </a:rPr>
              <a:t>YOU CAN WRITE AN </a:t>
            </a:r>
            <a:r>
              <a:rPr lang="en-US" sz="3300" b="1" i="1" smtClean="0">
                <a:solidFill>
                  <a:srgbClr val="000000"/>
                </a:solidFill>
                <a:latin typeface="Arial" charset="0"/>
              </a:rPr>
              <a:t>nth ROOT OF a AS A POWER!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00200" y="2084954"/>
            <a:ext cx="2362200" cy="80849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9" name="TextBox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30739" y="3175000"/>
            <a:ext cx="2362200" cy="83202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52600" y="4241800"/>
            <a:ext cx="2362200" cy="832023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79375" y="5689600"/>
            <a:ext cx="7502525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3000">
                <a:solidFill>
                  <a:srgbClr val="000000"/>
                </a:solidFill>
                <a:latin typeface="Arial" charset="0"/>
              </a:rPr>
              <a:t>Because a</a:t>
            </a:r>
            <a:r>
              <a:rPr lang="en-US" sz="3000" baseline="30000">
                <a:solidFill>
                  <a:srgbClr val="000000"/>
                </a:solidFill>
                <a:latin typeface="Arial" charset="0"/>
              </a:rPr>
              <a:t>1/2</a:t>
            </a:r>
            <a:r>
              <a:rPr lang="en-US" sz="3000">
                <a:solidFill>
                  <a:srgbClr val="000000"/>
                </a:solidFill>
                <a:latin typeface="Arial" charset="0"/>
              </a:rPr>
              <a:t> is a number whose square is </a:t>
            </a:r>
            <a:r>
              <a:rPr lang="en-US" sz="3000" i="1">
                <a:solidFill>
                  <a:srgbClr val="000000"/>
                </a:solidFill>
                <a:latin typeface="Arial" charset="0"/>
              </a:rPr>
              <a:t>a, you can write </a:t>
            </a:r>
          </a:p>
        </p:txBody>
      </p:sp>
      <p:sp>
        <p:nvSpPr>
          <p:cNvPr id="12" name="Text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861278" y="6756400"/>
            <a:ext cx="2362200" cy="832023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4"/>
          <p:cNvGrpSpPr>
            <a:grpSpLocks noRot="1"/>
          </p:cNvGrpSpPr>
          <p:nvPr/>
        </p:nvGrpSpPr>
        <p:grpSpPr bwMode="auto">
          <a:xfrm>
            <a:off x="0" y="1354138"/>
            <a:ext cx="7700963" cy="5842000"/>
            <a:chOff x="0" y="160"/>
            <a:chExt cx="6468" cy="2760"/>
          </a:xfrm>
        </p:grpSpPr>
        <p:sp>
          <p:nvSpPr>
            <p:cNvPr id="7179" name="Rectangle 5"/>
            <p:cNvSpPr>
              <a:spLocks noChangeArrowheads="1"/>
            </p:cNvSpPr>
            <p:nvPr/>
          </p:nvSpPr>
          <p:spPr bwMode="auto">
            <a:xfrm>
              <a:off x="0" y="160"/>
              <a:ext cx="6400" cy="21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95000"/>
                </a:lnSpc>
              </a:pPr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REAL </a:t>
              </a:r>
              <a:r>
                <a:rPr lang="en-US" sz="1700" b="1" i="1">
                  <a:solidFill>
                    <a:srgbClr val="000000"/>
                  </a:solidFill>
                  <a:latin typeface="Arial" charset="0"/>
                </a:rPr>
                <a:t>nth</a:t>
              </a:r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 ROOTS OF </a:t>
              </a:r>
              <a:r>
                <a:rPr lang="en-US" sz="1700" b="1" i="1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4107" name="Rectangle 6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68" y="370"/>
              <a:ext cx="6400" cy="2550"/>
            </a:xfrm>
            <a:prstGeom prst="rect">
              <a:avLst/>
            </a:prstGeom>
            <a:blipFill rotWithShape="1">
              <a:blip r:embed="rId2"/>
              <a:stretch>
                <a:fillRect l="-2400"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ZW">
                  <a:noFill/>
                </a:rPr>
                <a:t> </a:t>
              </a:r>
            </a:p>
          </p:txBody>
        </p:sp>
        <p:sp>
          <p:nvSpPr>
            <p:cNvPr id="7181" name="Line 7"/>
            <p:cNvSpPr>
              <a:spLocks noChangeShapeType="1"/>
            </p:cNvSpPr>
            <p:nvPr/>
          </p:nvSpPr>
          <p:spPr bwMode="auto">
            <a:xfrm>
              <a:off x="0" y="160"/>
              <a:ext cx="6400" cy="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2" name="Line 8"/>
            <p:cNvSpPr>
              <a:spLocks noChangeShapeType="1"/>
            </p:cNvSpPr>
            <p:nvPr/>
          </p:nvSpPr>
          <p:spPr bwMode="auto">
            <a:xfrm>
              <a:off x="0" y="370"/>
              <a:ext cx="6400" cy="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3" name="Line 9"/>
            <p:cNvSpPr>
              <a:spLocks noChangeShapeType="1"/>
            </p:cNvSpPr>
            <p:nvPr/>
          </p:nvSpPr>
          <p:spPr bwMode="auto">
            <a:xfrm>
              <a:off x="0" y="2920"/>
              <a:ext cx="6400" cy="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4" name="Line 10"/>
            <p:cNvSpPr>
              <a:spLocks noChangeShapeType="1"/>
            </p:cNvSpPr>
            <p:nvPr/>
          </p:nvSpPr>
          <p:spPr bwMode="auto">
            <a:xfrm>
              <a:off x="0" y="370"/>
              <a:ext cx="0" cy="255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5" name="Line 11"/>
            <p:cNvSpPr>
              <a:spLocks noChangeShapeType="1"/>
            </p:cNvSpPr>
            <p:nvPr/>
          </p:nvSpPr>
          <p:spPr bwMode="auto">
            <a:xfrm>
              <a:off x="6400" y="370"/>
              <a:ext cx="0" cy="255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6" name="Line 12"/>
            <p:cNvSpPr>
              <a:spLocks noChangeShapeType="1"/>
            </p:cNvSpPr>
            <p:nvPr/>
          </p:nvSpPr>
          <p:spPr bwMode="auto">
            <a:xfrm>
              <a:off x="0" y="160"/>
              <a:ext cx="6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7" name="Line 13"/>
            <p:cNvSpPr>
              <a:spLocks noChangeShapeType="1"/>
            </p:cNvSpPr>
            <p:nvPr/>
          </p:nvSpPr>
          <p:spPr bwMode="auto">
            <a:xfrm>
              <a:off x="0" y="160"/>
              <a:ext cx="6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8" name="Line 14"/>
            <p:cNvSpPr>
              <a:spLocks noChangeShapeType="1"/>
            </p:cNvSpPr>
            <p:nvPr/>
          </p:nvSpPr>
          <p:spPr bwMode="auto">
            <a:xfrm>
              <a:off x="0" y="160"/>
              <a:ext cx="0" cy="2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89" name="Line 15"/>
            <p:cNvSpPr>
              <a:spLocks noChangeShapeType="1"/>
            </p:cNvSpPr>
            <p:nvPr/>
          </p:nvSpPr>
          <p:spPr bwMode="auto">
            <a:xfrm>
              <a:off x="0" y="160"/>
              <a:ext cx="0" cy="2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0" name="Line 16"/>
            <p:cNvSpPr>
              <a:spLocks noChangeShapeType="1"/>
            </p:cNvSpPr>
            <p:nvPr/>
          </p:nvSpPr>
          <p:spPr bwMode="auto">
            <a:xfrm>
              <a:off x="0" y="160"/>
              <a:ext cx="0" cy="21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1" name="Line 17"/>
            <p:cNvSpPr>
              <a:spLocks noChangeShapeType="1"/>
            </p:cNvSpPr>
            <p:nvPr/>
          </p:nvSpPr>
          <p:spPr bwMode="auto">
            <a:xfrm>
              <a:off x="6400" y="160"/>
              <a:ext cx="0" cy="2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2" name="Line 18"/>
            <p:cNvSpPr>
              <a:spLocks noChangeShapeType="1"/>
            </p:cNvSpPr>
            <p:nvPr/>
          </p:nvSpPr>
          <p:spPr bwMode="auto">
            <a:xfrm>
              <a:off x="6400" y="160"/>
              <a:ext cx="0" cy="2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3" name="Line 19"/>
            <p:cNvSpPr>
              <a:spLocks noChangeShapeType="1"/>
            </p:cNvSpPr>
            <p:nvPr/>
          </p:nvSpPr>
          <p:spPr bwMode="auto">
            <a:xfrm>
              <a:off x="6400" y="160"/>
              <a:ext cx="0" cy="210"/>
            </a:xfrm>
            <a:prstGeom prst="line">
              <a:avLst/>
            </a:prstGeom>
            <a:noFill/>
            <a:ln w="3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4" name="Line 20"/>
            <p:cNvSpPr>
              <a:spLocks noChangeShapeType="1"/>
            </p:cNvSpPr>
            <p:nvPr/>
          </p:nvSpPr>
          <p:spPr bwMode="auto">
            <a:xfrm>
              <a:off x="0" y="370"/>
              <a:ext cx="6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5" name="Line 21"/>
            <p:cNvSpPr>
              <a:spLocks noChangeShapeType="1"/>
            </p:cNvSpPr>
            <p:nvPr/>
          </p:nvSpPr>
          <p:spPr bwMode="auto">
            <a:xfrm>
              <a:off x="0" y="370"/>
              <a:ext cx="6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6" name="Line 22"/>
            <p:cNvSpPr>
              <a:spLocks noChangeShapeType="1"/>
            </p:cNvSpPr>
            <p:nvPr/>
          </p:nvSpPr>
          <p:spPr bwMode="auto">
            <a:xfrm>
              <a:off x="0" y="370"/>
              <a:ext cx="0" cy="2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7" name="Line 23"/>
            <p:cNvSpPr>
              <a:spLocks noChangeShapeType="1"/>
            </p:cNvSpPr>
            <p:nvPr/>
          </p:nvSpPr>
          <p:spPr bwMode="auto">
            <a:xfrm>
              <a:off x="0" y="370"/>
              <a:ext cx="0" cy="25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8" name="Line 24"/>
            <p:cNvSpPr>
              <a:spLocks noChangeShapeType="1"/>
            </p:cNvSpPr>
            <p:nvPr/>
          </p:nvSpPr>
          <p:spPr bwMode="auto">
            <a:xfrm>
              <a:off x="6400" y="370"/>
              <a:ext cx="0" cy="2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199" name="Line 25"/>
            <p:cNvSpPr>
              <a:spLocks noChangeShapeType="1"/>
            </p:cNvSpPr>
            <p:nvPr/>
          </p:nvSpPr>
          <p:spPr bwMode="auto">
            <a:xfrm>
              <a:off x="6400" y="370"/>
              <a:ext cx="0" cy="25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200" name="Line 26"/>
            <p:cNvSpPr>
              <a:spLocks noChangeShapeType="1"/>
            </p:cNvSpPr>
            <p:nvPr/>
          </p:nvSpPr>
          <p:spPr bwMode="auto">
            <a:xfrm>
              <a:off x="0" y="2920"/>
              <a:ext cx="6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7201" name="Line 27"/>
            <p:cNvSpPr>
              <a:spLocks noChangeShapeType="1"/>
            </p:cNvSpPr>
            <p:nvPr/>
          </p:nvSpPr>
          <p:spPr bwMode="auto">
            <a:xfrm>
              <a:off x="0" y="2920"/>
              <a:ext cx="6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W"/>
            </a:p>
          </p:txBody>
        </p:sp>
      </p:grpSp>
      <p:sp>
        <p:nvSpPr>
          <p:cNvPr id="7171" name="Text Box 33"/>
          <p:cNvSpPr txBox="1">
            <a:spLocks noChangeArrowheads="1"/>
          </p:cNvSpPr>
          <p:nvPr/>
        </p:nvSpPr>
        <p:spPr bwMode="auto">
          <a:xfrm>
            <a:off x="566738" y="728663"/>
            <a:ext cx="1198562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2300">
                <a:solidFill>
                  <a:srgbClr val="FF0000"/>
                </a:solidFill>
                <a:latin typeface="Arial" charset="0"/>
              </a:rPr>
              <a:t>p. 401</a:t>
            </a:r>
          </a:p>
        </p:txBody>
      </p:sp>
      <p:sp>
        <p:nvSpPr>
          <p:cNvPr id="7172" name="Text Box 34"/>
          <p:cNvSpPr txBox="1">
            <a:spLocks noChangeArrowheads="1"/>
          </p:cNvSpPr>
          <p:nvPr/>
        </p:nvSpPr>
        <p:spPr bwMode="auto">
          <a:xfrm>
            <a:off x="398463" y="7670800"/>
            <a:ext cx="1196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p. 401</a:t>
            </a:r>
          </a:p>
        </p:txBody>
      </p:sp>
      <p:sp>
        <p:nvSpPr>
          <p:cNvPr id="2" name="Rectangle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92920" y="3175000"/>
            <a:ext cx="782843" cy="52803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  <p:sp>
        <p:nvSpPr>
          <p:cNvPr id="34" name="Rectangle 3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95800" y="3175000"/>
            <a:ext cx="1074590" cy="528030"/>
          </a:xfrm>
          <a:prstGeom prst="rect">
            <a:avLst/>
          </a:prstGeom>
          <a:blipFill rotWithShape="1">
            <a:blip r:embed="rId4"/>
            <a:stretch>
              <a:fillRect t="-10465" r="-10795" b="-32558"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  <p:sp>
        <p:nvSpPr>
          <p:cNvPr id="35" name="Rectangle 3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66738" y="4548211"/>
            <a:ext cx="1438471" cy="57394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  <p:sp>
        <p:nvSpPr>
          <p:cNvPr id="36" name="Rectangle 3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10100" y="4497388"/>
            <a:ext cx="1438471" cy="57394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  <p:sp>
        <p:nvSpPr>
          <p:cNvPr id="37" name="Rectangle 3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36563" y="6070600"/>
            <a:ext cx="2170722" cy="604204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742419" y="6118241"/>
                <a:ext cx="1268104" cy="465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g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419" y="6118241"/>
                <a:ext cx="1268104" cy="46576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80999" y="1511300"/>
            <a:ext cx="5089525" cy="421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n-US" sz="3600" dirty="0">
                <a:solidFill>
                  <a:srgbClr val="000000"/>
                </a:solidFill>
                <a:latin typeface="Arial" charset="0"/>
              </a:rPr>
              <a:t>n = 3, a = -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216</a:t>
            </a: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n-US" sz="3600" dirty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n-US" sz="3600" dirty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n-US" sz="3600" dirty="0">
                <a:solidFill>
                  <a:srgbClr val="000000"/>
                </a:solidFill>
                <a:latin typeface="Arial" charset="0"/>
              </a:rPr>
              <a:t>n = 4, a = 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</a:rPr>
              <a:t>81</a:t>
            </a: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n-US" sz="3600" dirty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n-US" sz="3600" dirty="0" smtClean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n-US" sz="3600" dirty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n-US" sz="3600" dirty="0">
                <a:solidFill>
                  <a:srgbClr val="000000"/>
                </a:solidFill>
                <a:latin typeface="Arial" charset="0"/>
              </a:rPr>
              <a:t>n = 4, a = 625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738" y="457200"/>
            <a:ext cx="6740525" cy="22860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700" b="1" smtClean="0">
                <a:solidFill>
                  <a:srgbClr val="000000"/>
                </a:solidFill>
                <a:latin typeface="Arial" charset="0"/>
              </a:rPr>
              <a:t>RATIONAL EXPONENTS </a:t>
            </a:r>
            <a:br>
              <a:rPr lang="en-US" sz="3700" b="1" smtClean="0">
                <a:solidFill>
                  <a:srgbClr val="000000"/>
                </a:solidFill>
                <a:latin typeface="Arial" charset="0"/>
              </a:rPr>
            </a:br>
            <a:r>
              <a:rPr lang="en-US" sz="3700" b="1" smtClean="0">
                <a:solidFill>
                  <a:srgbClr val="000000"/>
                </a:solidFill>
                <a:latin typeface="Arial" charset="0"/>
              </a:rPr>
              <a:t>p. 402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565400"/>
            <a:ext cx="7477125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838200" y="1117600"/>
            <a:ext cx="4665663" cy="5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r>
              <a:rPr lang="en-US" sz="4000" dirty="0" smtClean="0">
                <a:solidFill>
                  <a:srgbClr val="000000"/>
                </a:solidFill>
                <a:latin typeface="+mn-lt"/>
              </a:rPr>
              <a:t>27</a:t>
            </a:r>
            <a:r>
              <a:rPr lang="en-US" sz="4000" baseline="30000" dirty="0" smtClean="0">
                <a:solidFill>
                  <a:srgbClr val="000000"/>
                </a:solidFill>
                <a:latin typeface="+mn-lt"/>
              </a:rPr>
              <a:t>2/3</a:t>
            </a:r>
            <a:r>
              <a:rPr lang="en-US" sz="4000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r>
              <a:rPr lang="en-US" sz="4000" dirty="0" smtClean="0">
                <a:solidFill>
                  <a:srgbClr val="000000"/>
                </a:solidFill>
                <a:latin typeface="+mn-lt"/>
              </a:rPr>
              <a:t>4</a:t>
            </a:r>
            <a:r>
              <a:rPr lang="en-US" sz="4000" baseline="30000" dirty="0" smtClean="0">
                <a:solidFill>
                  <a:srgbClr val="000000"/>
                </a:solidFill>
                <a:latin typeface="+mn-lt"/>
              </a:rPr>
              <a:t>5/2</a:t>
            </a: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baseline="30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baseline="30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baseline="30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baseline="30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endParaRPr lang="en-US" sz="4000" baseline="30000" dirty="0" smtClean="0">
              <a:solidFill>
                <a:srgbClr val="000000"/>
              </a:solidFill>
              <a:latin typeface="+mn-lt"/>
            </a:endParaRPr>
          </a:p>
          <a:p>
            <a:pPr marL="857250" lvl="1" indent="-742950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+mj-lt"/>
              <a:buAutoNum type="arabicParenR"/>
              <a:defRPr/>
            </a:pPr>
            <a:r>
              <a:rPr lang="en-US" sz="4000" dirty="0" smtClean="0">
                <a:solidFill>
                  <a:srgbClr val="000000"/>
                </a:solidFill>
                <a:latin typeface="+mn-lt"/>
              </a:rPr>
              <a:t>64</a:t>
            </a:r>
            <a:r>
              <a:rPr lang="en-US" sz="4000" baseline="30000" dirty="0" smtClean="0">
                <a:solidFill>
                  <a:srgbClr val="000000"/>
                </a:solidFill>
                <a:latin typeface="+mn-lt"/>
              </a:rPr>
              <a:t>-2/3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738" y="457200"/>
            <a:ext cx="6740525" cy="159385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700" smtClean="0">
                <a:solidFill>
                  <a:srgbClr val="000000"/>
                </a:solidFill>
                <a:latin typeface="Arial" charset="0"/>
              </a:rPr>
              <a:t>Application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39738" y="2420938"/>
            <a:ext cx="6740525" cy="3192462"/>
          </a:xfrm>
        </p:spPr>
        <p:txBody>
          <a:bodyPr lIns="0" tIns="0" rIns="0" bIns="0"/>
          <a:lstStyle/>
          <a:p>
            <a:pPr lvl="1" indent="-34290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P. 405#64</a:t>
            </a:r>
            <a:endParaRPr lang="en-US" smtClean="0"/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300" b="1" smtClean="0">
                <a:solidFill>
                  <a:srgbClr val="000000"/>
                </a:solidFill>
                <a:latin typeface="Arial" charset="0"/>
              </a:rPr>
              <a:t>INFLATION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If the price of an item increases from </a:t>
            </a:r>
            <a:r>
              <a:rPr lang="en-US" sz="2300" i="1" smtClean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2300" i="1" baseline="-25000" smtClean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to </a:t>
            </a:r>
            <a:r>
              <a:rPr lang="en-US" sz="2300" i="1" smtClean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2300" i="1" baseline="-25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over a period of </a:t>
            </a:r>
            <a:r>
              <a:rPr lang="en-US" sz="2300" i="1" smtClean="0">
                <a:solidFill>
                  <a:srgbClr val="000000"/>
                </a:solidFill>
                <a:latin typeface="Arial" charset="0"/>
              </a:rPr>
              <a:t>n 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years, the annual rate of inflation</a:t>
            </a:r>
            <a:r>
              <a:rPr lang="en-US" sz="2300" i="1" smtClean="0">
                <a:solidFill>
                  <a:srgbClr val="000000"/>
                </a:solidFill>
                <a:latin typeface="Arial" charset="0"/>
              </a:rPr>
              <a:t> i 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(expressed as a decimal) can be modeled by</a:t>
            </a:r>
            <a:endParaRPr lang="en-US" smtClean="0"/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300" b="1" smtClean="0">
              <a:solidFill>
                <a:srgbClr val="000000"/>
              </a:solidFill>
              <a:latin typeface="Arial" charset="0"/>
            </a:endParaRPr>
          </a:p>
          <a:p>
            <a:pPr marL="857250" lvl="2" indent="-285750" algn="l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3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609600" y="6146800"/>
            <a:ext cx="6781800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71500" lvl="2">
              <a:lnSpc>
                <a:spcPct val="95000"/>
              </a:lnSpc>
              <a:buClr>
                <a:srgbClr val="000000"/>
              </a:buClr>
            </a:pPr>
            <a:r>
              <a:rPr lang="en-US" sz="2300">
                <a:solidFill>
                  <a:srgbClr val="000000"/>
                </a:solidFill>
                <a:latin typeface="Arial" charset="0"/>
              </a:rPr>
              <a:t>In 1940 the average value of a home was $2900. In 1990 the average value of a home was $79,100. What was the rate of inflation for a home?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33282" y="4394200"/>
            <a:ext cx="3157918" cy="134979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ZW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9738" y="457200"/>
            <a:ext cx="6740525" cy="159385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</a:pPr>
            <a:r>
              <a:rPr lang="en-US" sz="3300" b="1" smtClean="0">
                <a:solidFill>
                  <a:srgbClr val="000000"/>
                </a:solidFill>
                <a:latin typeface="Arial" charset="0"/>
              </a:rPr>
              <a:t>APPROXIMATE ROOTS WITH CALCULATOR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90600" y="2506663"/>
            <a:ext cx="4665663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27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2/3</a:t>
            </a:r>
            <a:r>
              <a:rPr lang="en-US" sz="2700">
                <a:solidFill>
                  <a:srgbClr val="000000"/>
                </a:solidFill>
                <a:latin typeface="Arial" charset="0"/>
              </a:rPr>
              <a:t> </a:t>
            </a:r>
            <a:endParaRPr lang="en-US"/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5/2</a:t>
            </a:r>
            <a:r>
              <a:rPr lang="en-US" sz="2700">
                <a:solidFill>
                  <a:srgbClr val="000000"/>
                </a:solidFill>
                <a:latin typeface="Arial" charset="0"/>
              </a:rPr>
              <a:t> </a:t>
            </a:r>
            <a:endParaRPr lang="en-US"/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buFont typeface="Times New Roman" pitchFamily="18" charset="0"/>
              <a:buAutoNum type="arabicPeriod" startAt="4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64</a:t>
            </a:r>
            <a:r>
              <a:rPr lang="en-US" sz="2700" baseline="30000">
                <a:solidFill>
                  <a:srgbClr val="000000"/>
                </a:solidFill>
                <a:latin typeface="Arial" charset="0"/>
              </a:rPr>
              <a:t>-2/3</a:t>
            </a:r>
          </a:p>
        </p:txBody>
      </p:sp>
      <p:pic>
        <p:nvPicPr>
          <p:cNvPr id="3" name="rational exp 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924300" y="2184400"/>
            <a:ext cx="3657600" cy="7452360"/>
          </a:xfrm>
          <a:prstGeom prst="rect">
            <a:avLst/>
          </a:prstGeom>
        </p:spPr>
      </p:pic>
      <p:pic>
        <p:nvPicPr>
          <p:cNvPr id="4" name="rational exp 2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886200" y="2184400"/>
            <a:ext cx="3733800" cy="7607618"/>
          </a:xfrm>
          <a:prstGeom prst="rect">
            <a:avLst/>
          </a:prstGeom>
        </p:spPr>
      </p:pic>
      <p:pic>
        <p:nvPicPr>
          <p:cNvPr id="5" name="rational exp 3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581400" y="1796256"/>
            <a:ext cx="4000500" cy="8151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5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8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6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38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234</Words>
  <Application>Microsoft Office PowerPoint</Application>
  <PresentationFormat>Custom</PresentationFormat>
  <Paragraphs>71</Paragraphs>
  <Slides>10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Chapter 7 Section 1: nth Roots and Rational Exponents</vt:lpstr>
      <vt:lpstr>VOCABULARY</vt:lpstr>
      <vt:lpstr>YOU CAN WRITE AN nth ROOT OF a AS A POWER!</vt:lpstr>
      <vt:lpstr>PowerPoint Presentation</vt:lpstr>
      <vt:lpstr>PowerPoint Presentation</vt:lpstr>
      <vt:lpstr>RATIONAL EXPONENTS  p. 402</vt:lpstr>
      <vt:lpstr>PowerPoint Presentation</vt:lpstr>
      <vt:lpstr>Application</vt:lpstr>
      <vt:lpstr>APPROXIMATE ROOTS WITH CALCULATOR</vt:lpstr>
      <vt:lpstr>SOLVE EQUATUIONS USING nth ROOTS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Raja, Sheila</cp:lastModifiedBy>
  <cp:revision>17</cp:revision>
  <dcterms:created xsi:type="dcterms:W3CDTF">2004-05-06T09:28:21Z</dcterms:created>
  <dcterms:modified xsi:type="dcterms:W3CDTF">2012-04-17T19:58:11Z</dcterms:modified>
</cp:coreProperties>
</file>